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2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73" r:id="rId12"/>
    <p:sldId id="266" r:id="rId13"/>
    <p:sldId id="265" r:id="rId14"/>
    <p:sldId id="267" r:id="rId15"/>
    <p:sldId id="264" r:id="rId16"/>
    <p:sldId id="269" r:id="rId17"/>
    <p:sldId id="270" r:id="rId18"/>
    <p:sldId id="277" r:id="rId19"/>
    <p:sldId id="268" r:id="rId20"/>
    <p:sldId id="274" r:id="rId21"/>
    <p:sldId id="275" r:id="rId22"/>
    <p:sldId id="276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17" d="100"/>
          <a:sy n="117" d="100"/>
        </p:scale>
        <p:origin x="-4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ennStateSealEmboss.png"/>
          <p:cNvPicPr>
            <a:picLocks noChangeAspect="1"/>
          </p:cNvPicPr>
          <p:nvPr/>
        </p:nvPicPr>
        <p:blipFill>
          <a:blip r:embed="rId2"/>
          <a:srcRect l="7745" b="6779"/>
          <a:stretch>
            <a:fillRect/>
          </a:stretch>
        </p:blipFill>
        <p:spPr bwMode="auto">
          <a:xfrm>
            <a:off x="0" y="2667000"/>
            <a:ext cx="420528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57200" y="1905000"/>
            <a:ext cx="8153400" cy="1588"/>
          </a:xfrm>
          <a:prstGeom prst="line">
            <a:avLst/>
          </a:prstGeom>
          <a:ln w="508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971800" y="2182813"/>
            <a:ext cx="5638800" cy="30464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 baseline="30000" dirty="0">
                <a:latin typeface="+mn-lt"/>
              </a:rPr>
              <a:t>Guido Cervone</a:t>
            </a:r>
          </a:p>
          <a:p>
            <a:pPr algn="r">
              <a:defRPr/>
            </a:pPr>
            <a:r>
              <a:rPr lang="en-US" sz="2400" baseline="30000" dirty="0">
                <a:latin typeface="+mn-lt"/>
              </a:rPr>
              <a:t>cervone@ucar.edu</a:t>
            </a:r>
          </a:p>
          <a:p>
            <a:pPr algn="r">
              <a:defRPr/>
            </a:pPr>
            <a:endParaRPr lang="en-US" sz="2400" baseline="30000" dirty="0">
              <a:latin typeface="+mn-lt"/>
            </a:endParaRPr>
          </a:p>
          <a:p>
            <a:pPr algn="r">
              <a:defRPr/>
            </a:pPr>
            <a:r>
              <a:rPr lang="en-US" sz="2400" baseline="30000" dirty="0">
                <a:latin typeface="+mn-lt"/>
              </a:rPr>
              <a:t>Associate Professor </a:t>
            </a:r>
          </a:p>
          <a:p>
            <a:pPr algn="r">
              <a:defRPr/>
            </a:pPr>
            <a:r>
              <a:rPr lang="en-US" sz="2400" baseline="30000" dirty="0">
                <a:latin typeface="+mn-lt"/>
              </a:rPr>
              <a:t>Department of Geography and Institute for </a:t>
            </a:r>
            <a:r>
              <a:rPr lang="en-US" sz="2400" baseline="30000" dirty="0" err="1">
                <a:latin typeface="+mn-lt"/>
              </a:rPr>
              <a:t>CyberScience</a:t>
            </a:r>
            <a:r>
              <a:rPr lang="en-US" sz="2400" baseline="30000" dirty="0">
                <a:latin typeface="+mn-lt"/>
              </a:rPr>
              <a:t> </a:t>
            </a:r>
          </a:p>
          <a:p>
            <a:pPr algn="r">
              <a:defRPr/>
            </a:pPr>
            <a:r>
              <a:rPr lang="en-US" sz="2400" baseline="30000" dirty="0" err="1">
                <a:latin typeface="+mn-lt"/>
              </a:rPr>
              <a:t>GeoVISTA</a:t>
            </a:r>
            <a:r>
              <a:rPr lang="en-US" sz="2400" baseline="30000" dirty="0">
                <a:latin typeface="+mn-lt"/>
              </a:rPr>
              <a:t> Center </a:t>
            </a:r>
          </a:p>
          <a:p>
            <a:pPr algn="r">
              <a:defRPr/>
            </a:pPr>
            <a:r>
              <a:rPr lang="en-US" sz="2400" baseline="30000" dirty="0">
                <a:latin typeface="+mn-lt"/>
              </a:rPr>
              <a:t>The Pennsylvania State University</a:t>
            </a:r>
          </a:p>
          <a:p>
            <a:pPr algn="r">
              <a:defRPr/>
            </a:pPr>
            <a:endParaRPr lang="en-US" sz="2400" baseline="30000" dirty="0">
              <a:latin typeface="+mn-lt"/>
            </a:endParaRPr>
          </a:p>
          <a:p>
            <a:pPr algn="r">
              <a:defRPr/>
            </a:pPr>
            <a:endParaRPr lang="en-US" sz="2400" baseline="30000" dirty="0">
              <a:latin typeface="+mn-lt"/>
            </a:endParaRPr>
          </a:p>
          <a:p>
            <a:pPr algn="r">
              <a:defRPr/>
            </a:pPr>
            <a:r>
              <a:rPr lang="en-US" sz="2400" baseline="30000" dirty="0">
                <a:latin typeface="+mn-lt"/>
              </a:rPr>
              <a:t>Affiliate Scientist</a:t>
            </a:r>
          </a:p>
          <a:p>
            <a:pPr algn="r">
              <a:defRPr/>
            </a:pPr>
            <a:r>
              <a:rPr lang="en-US" sz="2400" baseline="30000" dirty="0">
                <a:latin typeface="+mn-lt"/>
              </a:rPr>
              <a:t>Research Application Laboratory </a:t>
            </a:r>
          </a:p>
          <a:p>
            <a:pPr algn="r">
              <a:defRPr/>
            </a:pPr>
            <a:r>
              <a:rPr lang="en-US" sz="2400" baseline="30000" dirty="0">
                <a:latin typeface="+mn-lt"/>
              </a:rPr>
              <a:t>National Center for Atmospheric Research</a:t>
            </a:r>
            <a:endParaRPr lang="en-US" sz="2400" dirty="0">
              <a:latin typeface="Arial" pitchFamily="-84" charset="0"/>
            </a:endParaRPr>
          </a:p>
        </p:txBody>
      </p:sp>
      <p:pic>
        <p:nvPicPr>
          <p:cNvPr id="7" name="Picture 4" descr="NCA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5086350"/>
            <a:ext cx="14890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6858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914400"/>
            <a:ext cx="6400800" cy="990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AF3160EF-AD55-AF4F-9D23-456B2110C6F8}" type="datetimeFigureOut">
              <a:rPr lang="en-US" smtClean="0"/>
              <a:pPr/>
              <a:t>4/10/14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AF3160EF-AD55-AF4F-9D23-456B2110C6F8}" type="datetimeFigureOut">
              <a:rPr lang="en-US" smtClean="0"/>
              <a:pPr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1923D6E9-470E-E84C-B7D2-6F6B8CC42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2" descr="PennStateLogoTransparen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-247650"/>
            <a:ext cx="1690687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762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 b="0" cap="small">
                <a:solidFill>
                  <a:schemeClr val="bg1"/>
                </a:solidFill>
                <a:latin typeface="Avenir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352800" y="6645275"/>
            <a:ext cx="3505200" cy="136525"/>
          </a:xfrm>
          <a:prstGeom prst="rect">
            <a:avLst/>
          </a:prstGeom>
        </p:spPr>
        <p:txBody>
          <a:bodyPr/>
          <a:lstStyle>
            <a:lvl1pPr>
              <a:defRPr sz="1400" dirty="0">
                <a:latin typeface="Arial" pitchFamily="-8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10400" y="6629400"/>
            <a:ext cx="2133600" cy="136525"/>
          </a:xfrm>
          <a:prstGeom prst="rect">
            <a:avLst/>
          </a:prstGeom>
        </p:spPr>
        <p:txBody>
          <a:bodyPr/>
          <a:lstStyle>
            <a:lvl1pPr>
              <a:defRPr sz="1400" smtClean="0">
                <a:latin typeface="Arial" pitchFamily="-84" charset="0"/>
              </a:defRPr>
            </a:lvl1pPr>
          </a:lstStyle>
          <a:p>
            <a:fld id="{1923D6E9-470E-E84C-B7D2-6F6B8CC42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2" descr="PennStateLogoTransparen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-247650"/>
            <a:ext cx="1690687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762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 b="0" cap="small">
                <a:solidFill>
                  <a:schemeClr val="bg1"/>
                </a:solidFill>
                <a:latin typeface="Avenir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AF3160EF-AD55-AF4F-9D23-456B2110C6F8}" type="datetimeFigureOut">
              <a:rPr lang="en-US" smtClean="0"/>
              <a:pPr/>
              <a:t>4/10/14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1923D6E9-470E-E84C-B7D2-6F6B8CC42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2" descr="PennStateLogoTransparen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-247650"/>
            <a:ext cx="1690687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762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 b="0" cap="small">
                <a:solidFill>
                  <a:schemeClr val="bg1"/>
                </a:solidFill>
                <a:latin typeface="Avenir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AF3160EF-AD55-AF4F-9D23-456B2110C6F8}" type="datetimeFigureOut">
              <a:rPr lang="en-US" smtClean="0"/>
              <a:pPr/>
              <a:t>4/10/14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1923D6E9-470E-E84C-B7D2-6F6B8CC42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2" descr="PennStateLogoTransparen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-247650"/>
            <a:ext cx="1690687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762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 b="0" cap="small">
                <a:solidFill>
                  <a:schemeClr val="bg1"/>
                </a:solidFill>
                <a:latin typeface="Avenir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AF3160EF-AD55-AF4F-9D23-456B2110C6F8}" type="datetimeFigureOut">
              <a:rPr lang="en-US" smtClean="0"/>
              <a:pPr/>
              <a:t>4/10/14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1923D6E9-470E-E84C-B7D2-6F6B8CC42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AF3160EF-AD55-AF4F-9D23-456B2110C6F8}" type="datetimeFigureOut">
              <a:rPr lang="en-US" smtClean="0"/>
              <a:pPr/>
              <a:t>4/10/14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dirty="0">
                <a:latin typeface="Arial" pitchFamily="-8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1923D6E9-470E-E84C-B7D2-6F6B8CC42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AF3160EF-AD55-AF4F-9D23-456B2110C6F8}" type="datetimeFigureOut">
              <a:rPr lang="en-US" smtClean="0"/>
              <a:pPr/>
              <a:t>4/10/14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1923D6E9-470E-E84C-B7D2-6F6B8CC42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AF3160EF-AD55-AF4F-9D23-456B2110C6F8}" type="datetimeFigureOut">
              <a:rPr lang="en-US" smtClean="0"/>
              <a:pPr/>
              <a:t>4/10/14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1923D6E9-470E-E84C-B7D2-6F6B8CC42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AF3160EF-AD55-AF4F-9D23-456B2110C6F8}" type="datetimeFigureOut">
              <a:rPr lang="en-US" smtClean="0"/>
              <a:pPr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-84" charset="0"/>
              </a:defRPr>
            </a:lvl1pPr>
          </a:lstStyle>
          <a:p>
            <a:fld id="{1923D6E9-470E-E84C-B7D2-6F6B8CC42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95" charset="-128"/>
          <a:cs typeface="ＭＳ Ｐゴシック" pitchFamily="-95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95" charset="0"/>
          <a:ea typeface="ＭＳ Ｐゴシック" pitchFamily="-95" charset="-128"/>
          <a:cs typeface="ＭＳ Ｐゴシック" pitchFamily="-95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95" charset="0"/>
          <a:ea typeface="ＭＳ Ｐゴシック" pitchFamily="-95" charset="-128"/>
          <a:cs typeface="ＭＳ Ｐゴシック" pitchFamily="-95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95" charset="0"/>
          <a:ea typeface="ＭＳ Ｐゴシック" pitchFamily="-95" charset="-128"/>
          <a:cs typeface="ＭＳ Ｐゴシック" pitchFamily="-95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95" charset="0"/>
          <a:ea typeface="ＭＳ Ｐゴシック" pitchFamily="-95" charset="-128"/>
          <a:cs typeface="ＭＳ Ｐゴシック" pitchFamily="-95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95" charset="0"/>
          <a:ea typeface="ＭＳ Ｐゴシック" pitchFamily="-95" charset="-128"/>
          <a:cs typeface="ＭＳ Ｐゴシック" pitchFamily="-9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95" charset="0"/>
          <a:ea typeface="ＭＳ Ｐゴシック" pitchFamily="-95" charset="-128"/>
          <a:cs typeface="ＭＳ Ｐゴシック" pitchFamily="-9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95" charset="0"/>
          <a:ea typeface="ＭＳ Ｐゴシック" pitchFamily="-95" charset="-128"/>
          <a:cs typeface="ＭＳ Ｐゴシック" pitchFamily="-9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95" charset="0"/>
          <a:ea typeface="ＭＳ Ｐゴシック" pitchFamily="-95" charset="-128"/>
          <a:cs typeface="ＭＳ Ｐゴシック" pitchFamily="-9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-95" charset="0"/>
        <a:buChar char="•"/>
        <a:defRPr sz="3200" kern="1200">
          <a:solidFill>
            <a:schemeClr val="tx1"/>
          </a:solidFill>
          <a:latin typeface="+mn-lt"/>
          <a:ea typeface="ＭＳ Ｐゴシック" pitchFamily="-95" charset="-128"/>
          <a:cs typeface="ＭＳ Ｐゴシック" pitchFamily="-95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-95" charset="0"/>
        <a:buChar char="–"/>
        <a:defRPr sz="2800" kern="1200">
          <a:solidFill>
            <a:schemeClr val="tx1"/>
          </a:solidFill>
          <a:latin typeface="+mn-lt"/>
          <a:ea typeface="ＭＳ Ｐゴシック" pitchFamily="-95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-95" charset="0"/>
        <a:buChar char="•"/>
        <a:defRPr sz="2400" kern="1200">
          <a:solidFill>
            <a:schemeClr val="tx1"/>
          </a:solidFill>
          <a:latin typeface="+mn-lt"/>
          <a:ea typeface="ＭＳ Ｐゴシック" pitchFamily="-95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-95" charset="0"/>
        <a:buChar char="–"/>
        <a:defRPr sz="2000" kern="1200">
          <a:solidFill>
            <a:schemeClr val="tx1"/>
          </a:solidFill>
          <a:latin typeface="+mn-lt"/>
          <a:ea typeface="ＭＳ Ｐゴシック" pitchFamily="-95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-95" charset="0"/>
        <a:buChar char="»"/>
        <a:defRPr sz="2000" kern="1200">
          <a:solidFill>
            <a:schemeClr val="tx1"/>
          </a:solidFill>
          <a:latin typeface="+mn-lt"/>
          <a:ea typeface="ＭＳ Ｐゴシック" pitchFamily="-9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df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df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df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Solar Project Code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Lessons Learned from a NCAR/Academia Project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 Weights</a:t>
            </a:r>
            <a:endParaRPr lang="en-US" dirty="0"/>
          </a:p>
        </p:txBody>
      </p:sp>
      <p:pic>
        <p:nvPicPr>
          <p:cNvPr id="4" name="Content Placeholder 3" descr="MapWeights_pies_170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9324" r="-19324"/>
              <a:stretch>
                <a:fillRect/>
              </a:stretch>
            </p:blipFill>
          </mc:Choice>
          <mc:Fallback>
            <p:blipFill>
              <a:blip r:embed="rId3"/>
              <a:srcRect l="-19324" r="-19324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 Weights</a:t>
            </a:r>
            <a:endParaRPr lang="en-US" dirty="0"/>
          </a:p>
        </p:txBody>
      </p:sp>
      <p:pic>
        <p:nvPicPr>
          <p:cNvPr id="4" name="Content Placeholder 3" descr="MapWeights_clusters_170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9324" r="-19324"/>
              <a:stretch>
                <a:fillRect/>
              </a:stretch>
            </p:blipFill>
          </mc:Choice>
          <mc:Fallback>
            <p:blipFill>
              <a:blip r:embed="rId3"/>
              <a:srcRect l="-19324" r="-19324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762000" y="1752600"/>
            <a:ext cx="3352800" cy="32766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NCAR</a:t>
            </a:r>
          </a:p>
        </p:txBody>
      </p:sp>
      <p:sp>
        <p:nvSpPr>
          <p:cNvPr id="5" name="Connector 4"/>
          <p:cNvSpPr/>
          <p:nvPr/>
        </p:nvSpPr>
        <p:spPr>
          <a:xfrm>
            <a:off x="5334000" y="1752600"/>
            <a:ext cx="3352800" cy="32766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PSU</a:t>
            </a:r>
            <a:endParaRPr lang="en-US" dirty="0"/>
          </a:p>
        </p:txBody>
      </p:sp>
      <p:cxnSp>
        <p:nvCxnSpPr>
          <p:cNvPr id="7" name="Straight Connector 6"/>
          <p:cNvCxnSpPr>
            <a:stCxn id="4" idx="6"/>
            <a:endCxn id="5" idx="2"/>
          </p:cNvCxnSpPr>
          <p:nvPr/>
        </p:nvCxnSpPr>
        <p:spPr>
          <a:xfrm>
            <a:off x="4114800" y="3390900"/>
            <a:ext cx="1219200" cy="158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762000" y="1752600"/>
            <a:ext cx="3352800" cy="32766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NCAR</a:t>
            </a:r>
          </a:p>
        </p:txBody>
      </p:sp>
      <p:sp>
        <p:nvSpPr>
          <p:cNvPr id="5" name="Connector 4"/>
          <p:cNvSpPr/>
          <p:nvPr/>
        </p:nvSpPr>
        <p:spPr>
          <a:xfrm>
            <a:off x="5334000" y="1752600"/>
            <a:ext cx="3352800" cy="32766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PSU</a:t>
            </a:r>
            <a:endParaRPr lang="en-US" dirty="0"/>
          </a:p>
        </p:txBody>
      </p:sp>
      <p:cxnSp>
        <p:nvCxnSpPr>
          <p:cNvPr id="7" name="Straight Connector 6"/>
          <p:cNvCxnSpPr>
            <a:stCxn id="4" idx="6"/>
            <a:endCxn id="5" idx="2"/>
          </p:cNvCxnSpPr>
          <p:nvPr/>
        </p:nvCxnSpPr>
        <p:spPr>
          <a:xfrm>
            <a:off x="4114800" y="3390900"/>
            <a:ext cx="1219200" cy="158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05000" y="2286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LDM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3200" y="2286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GC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3700" y="2998232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SA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28575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TB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7000" y="37338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GW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7400" y="30099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EDM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9000" y="266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AA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9000" y="3810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AP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1600" y="36195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BR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86500" y="37338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MC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58100" y="3188732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MB</a:t>
            </a:r>
            <a:endParaRPr lang="en-US" dirty="0">
              <a:solidFill>
                <a:srgbClr val="C0504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Language?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2" y="1524000"/>
            <a:ext cx="8972551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208966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print(“Hello</a:t>
            </a:r>
            <a:r>
              <a:rPr lang="en-US" dirty="0" smtClean="0"/>
              <a:t> World, I speak R!”)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089666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System.out.println("Hello</a:t>
            </a:r>
            <a:r>
              <a:rPr lang="en-US" dirty="0" smtClean="0"/>
              <a:t> World, I speak JAVA!");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AnEn</a:t>
            </a:r>
            <a:r>
              <a:rPr lang="en-US" dirty="0" smtClean="0"/>
              <a:t> Implementations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66800" y="6172200"/>
            <a:ext cx="7239000" cy="158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91000" y="6324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219700" y="3803372"/>
            <a:ext cx="723900" cy="648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2857500" y="4267200"/>
            <a:ext cx="5410200" cy="369332"/>
            <a:chOff x="2857500" y="4615934"/>
            <a:chExt cx="5410200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2857500" y="4615934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 SA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3505200" y="4800600"/>
              <a:ext cx="17145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5219700" y="4800600"/>
              <a:ext cx="3048000" cy="1588"/>
            </a:xfrm>
            <a:prstGeom prst="straightConnector1">
              <a:avLst/>
            </a:prstGeom>
            <a:ln w="28575" cmpd="sng">
              <a:prstDash val="sys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676400" y="5257800"/>
            <a:ext cx="6591300" cy="369332"/>
            <a:chOff x="1676400" y="5484812"/>
            <a:chExt cx="6591300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676400" y="5484812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Matlab</a:t>
              </a:r>
              <a:r>
                <a:rPr lang="en-US" dirty="0" smtClean="0"/>
                <a:t> LDM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009900" y="5713412"/>
              <a:ext cx="30861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096000" y="5728751"/>
              <a:ext cx="2171700" cy="1588"/>
            </a:xfrm>
            <a:prstGeom prst="straightConnector1">
              <a:avLst/>
            </a:prstGeom>
            <a:ln w="28575" cmpd="sng">
              <a:prstDash val="sys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2324100" y="1447800"/>
            <a:ext cx="6210300" cy="1738550"/>
            <a:chOff x="2324100" y="1447800"/>
            <a:chExt cx="6210300" cy="1738550"/>
          </a:xfrm>
        </p:grpSpPr>
        <p:sp>
          <p:nvSpPr>
            <p:cNvPr id="11" name="TextBox 10"/>
            <p:cNvSpPr txBox="1"/>
            <p:nvPr/>
          </p:nvSpPr>
          <p:spPr>
            <a:xfrm>
              <a:off x="2324100" y="1447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       R GC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77000" y="2101334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C++ GC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10100" y="2817018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JAVA GC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581400" y="1676399"/>
              <a:ext cx="1752600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 flipH="1">
              <a:off x="4039791" y="1827609"/>
              <a:ext cx="1140618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600700" y="3001684"/>
              <a:ext cx="2667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6191250" y="2470666"/>
              <a:ext cx="571500" cy="5310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315200" y="2286000"/>
              <a:ext cx="9525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5334000" y="1674811"/>
              <a:ext cx="2933700" cy="1589"/>
            </a:xfrm>
            <a:prstGeom prst="straightConnector1">
              <a:avLst/>
            </a:prstGeom>
            <a:ln w="28575" cmpd="sng">
              <a:prstDash val="sys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/>
          <p:cNvCxnSpPr/>
          <p:nvPr/>
        </p:nvCxnSpPr>
        <p:spPr>
          <a:xfrm rot="16200000" flipH="1">
            <a:off x="5521187" y="3081199"/>
            <a:ext cx="501927" cy="3428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5600700" y="3434040"/>
            <a:ext cx="2667000" cy="369332"/>
            <a:chOff x="5774908" y="3244334"/>
            <a:chExt cx="2492792" cy="369332"/>
          </a:xfrm>
        </p:grpSpPr>
        <p:sp>
          <p:nvSpPr>
            <p:cNvPr id="72" name="Rectangle 71"/>
            <p:cNvSpPr/>
            <p:nvPr/>
          </p:nvSpPr>
          <p:spPr>
            <a:xfrm>
              <a:off x="5774908" y="3244334"/>
              <a:ext cx="1159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R-JAVA GC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6934200" y="3422372"/>
              <a:ext cx="13335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Cope?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43000"/>
            <a:ext cx="4343400" cy="5472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Distributed team</a:t>
            </a:r>
          </a:p>
          <a:p>
            <a:r>
              <a:rPr lang="en-US" dirty="0" smtClean="0"/>
              <a:t>Evolving team</a:t>
            </a:r>
          </a:p>
          <a:p>
            <a:r>
              <a:rPr lang="en-US" dirty="0" smtClean="0"/>
              <a:t>Commitment</a:t>
            </a:r>
          </a:p>
          <a:p>
            <a:r>
              <a:rPr lang="en-US" dirty="0" smtClean="0"/>
              <a:t>Different skills</a:t>
            </a:r>
          </a:p>
          <a:p>
            <a:r>
              <a:rPr lang="en-US" dirty="0" smtClean="0"/>
              <a:t>Pedagogical component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CRAPL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Why the CRAPL?</a:t>
            </a:r>
          </a:p>
          <a:p>
            <a:r>
              <a:rPr lang="en-US" dirty="0" smtClean="0"/>
              <a:t>In academic software (my own included), software engineering principles vaporize as deadlines loom, and code becomes overrun with debugging hooks, </a:t>
            </a:r>
            <a:r>
              <a:rPr lang="en-US" dirty="0" err="1" smtClean="0"/>
              <a:t>perl</a:t>
            </a:r>
            <a:r>
              <a:rPr lang="en-US" dirty="0" smtClean="0"/>
              <a:t> golf, hard-coded configuration variables, dirty hacks, </a:t>
            </a:r>
            <a:r>
              <a:rPr lang="en-US" dirty="0" err="1" smtClean="0"/>
              <a:t>commentless</a:t>
            </a:r>
            <a:r>
              <a:rPr lang="en-US" dirty="0" smtClean="0"/>
              <a:t> tracts, a Gordian build system, and of course, no documentation.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matt.might.net/articles/crapl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“In the middle of difficulty lies opportunity.”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</a:p>
          <a:p>
            <a:endParaRPr lang="en-US" dirty="0" smtClean="0"/>
          </a:p>
          <a:p>
            <a:r>
              <a:rPr lang="en-US" dirty="0" smtClean="0"/>
              <a:t>NCAR Solar Project</a:t>
            </a:r>
          </a:p>
          <a:p>
            <a:endParaRPr lang="en-US" dirty="0" smtClean="0"/>
          </a:p>
          <a:p>
            <a:r>
              <a:rPr lang="en-US" dirty="0" smtClean="0"/>
              <a:t>My Participation</a:t>
            </a:r>
          </a:p>
          <a:p>
            <a:endParaRPr lang="en-US" dirty="0" smtClean="0"/>
          </a:p>
          <a:p>
            <a:r>
              <a:rPr lang="en-US" dirty="0" smtClean="0"/>
              <a:t>Challenges</a:t>
            </a:r>
          </a:p>
          <a:p>
            <a:endParaRPr lang="en-US" dirty="0" smtClean="0"/>
          </a:p>
          <a:p>
            <a:r>
              <a:rPr lang="en-US" dirty="0" smtClean="0"/>
              <a:t>Lesson learned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Agile software development is a group of software development methods based on iterative and incremental development, where requirements and solutions evolve through collaboration between self-organizing, cross-functional teams.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 maintaining different  versions / languages</a:t>
            </a:r>
          </a:p>
          <a:p>
            <a:pPr lvl="1"/>
            <a:r>
              <a:rPr lang="en-US" dirty="0" smtClean="0"/>
              <a:t>Very hard to synchronize</a:t>
            </a:r>
          </a:p>
          <a:p>
            <a:pPr lvl="1"/>
            <a:r>
              <a:rPr lang="en-US" dirty="0" smtClean="0"/>
              <a:t>Replicating all capabilities</a:t>
            </a:r>
          </a:p>
          <a:p>
            <a:r>
              <a:rPr lang="en-US" dirty="0" smtClean="0"/>
              <a:t>BUT</a:t>
            </a:r>
          </a:p>
          <a:p>
            <a:pPr lvl="1"/>
            <a:r>
              <a:rPr lang="en-US" dirty="0" smtClean="0"/>
              <a:t>Multiple error checking</a:t>
            </a:r>
          </a:p>
          <a:p>
            <a:pPr lvl="1"/>
            <a:r>
              <a:rPr lang="en-US" dirty="0" smtClean="0"/>
              <a:t>Cases not clearly defined (e.g. no variance)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err="1" smtClean="0"/>
              <a:t>NetBeans</a:t>
            </a:r>
            <a:endParaRPr lang="en-US" dirty="0" smtClean="0"/>
          </a:p>
          <a:p>
            <a:r>
              <a:rPr lang="en-US" dirty="0" smtClean="0"/>
              <a:t>CVS (Here at NCAR)</a:t>
            </a:r>
          </a:p>
          <a:p>
            <a:pPr lvl="1"/>
            <a:r>
              <a:rPr lang="en-US" dirty="0" smtClean="0"/>
              <a:t>Problems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gate.ucar.edu</a:t>
            </a:r>
            <a:endParaRPr lang="en-US" dirty="0" smtClean="0">
              <a:sym typeface="Wingdings"/>
            </a:endParaRP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It was inefficient but</a:t>
            </a:r>
          </a:p>
          <a:p>
            <a:r>
              <a:rPr lang="en-US" dirty="0" smtClean="0"/>
              <a:t>It worked</a:t>
            </a:r>
          </a:p>
          <a:p>
            <a:r>
              <a:rPr lang="en-US" smtClean="0"/>
              <a:t>Effective debugging</a:t>
            </a:r>
            <a:endParaRPr lang="en-US" dirty="0" smtClean="0"/>
          </a:p>
          <a:p>
            <a:r>
              <a:rPr lang="en-US" dirty="0" smtClean="0"/>
              <a:t>It was fun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All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143000"/>
            <a:ext cx="4953000" cy="5410200"/>
          </a:xfrm>
        </p:spPr>
        <p:txBody>
          <a:bodyPr/>
          <a:lstStyle/>
          <a:p>
            <a:r>
              <a:rPr lang="en-US" dirty="0" smtClean="0"/>
              <a:t>Seminar at NCAR in Feb 2012</a:t>
            </a:r>
          </a:p>
          <a:p>
            <a:r>
              <a:rPr lang="en-US" dirty="0" smtClean="0"/>
              <a:t>2 weeks in Summer 2012</a:t>
            </a:r>
          </a:p>
          <a:p>
            <a:r>
              <a:rPr lang="en-US" dirty="0" smtClean="0"/>
              <a:t>Became UCAR Affiliate in March 2013</a:t>
            </a:r>
          </a:p>
          <a:p>
            <a:r>
              <a:rPr lang="en-US" dirty="0" smtClean="0"/>
              <a:t>2 months in Summer 2013</a:t>
            </a:r>
          </a:p>
          <a:p>
            <a:r>
              <a:rPr lang="en-US" dirty="0" smtClean="0"/>
              <a:t>? Months in Summer 2014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1371600"/>
            <a:ext cx="3581400" cy="4847630"/>
            <a:chOff x="228600" y="1257300"/>
            <a:chExt cx="3581400" cy="48476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rcRect l="8215" r="27431"/>
            <a:stretch>
              <a:fillRect/>
            </a:stretch>
          </p:blipFill>
          <p:spPr>
            <a:xfrm>
              <a:off x="228600" y="1257300"/>
              <a:ext cx="3581400" cy="39243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14400" y="5181600"/>
              <a:ext cx="2895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Sue Ellen </a:t>
              </a:r>
              <a:r>
                <a:rPr lang="en-US" dirty="0" err="1" smtClean="0"/>
                <a:t>Haupt</a:t>
              </a:r>
              <a:endParaRPr lang="en-US" dirty="0" smtClean="0"/>
            </a:p>
            <a:p>
              <a:pPr algn="r"/>
              <a:r>
                <a:rPr lang="en-US" dirty="0"/>
                <a:t>Director, Weather Systems and Assessment Program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Ensemble (</a:t>
            </a:r>
            <a:r>
              <a:rPr lang="en-US" dirty="0" err="1" smtClean="0"/>
              <a:t>AnEn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276349"/>
            <a:ext cx="4001972" cy="546443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57200" y="1276350"/>
            <a:ext cx="3733800" cy="4376338"/>
            <a:chOff x="1600200" y="1243591"/>
            <a:chExt cx="3733800" cy="4376338"/>
          </a:xfrm>
        </p:grpSpPr>
        <p:sp>
          <p:nvSpPr>
            <p:cNvPr id="6" name="TextBox 5"/>
            <p:cNvSpPr txBox="1"/>
            <p:nvPr/>
          </p:nvSpPr>
          <p:spPr>
            <a:xfrm>
              <a:off x="1600200" y="4419600"/>
              <a:ext cx="3733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Luca </a:t>
              </a:r>
              <a:r>
                <a:rPr lang="en-US" dirty="0" err="1" smtClean="0"/>
                <a:t>Delle</a:t>
              </a:r>
              <a:r>
                <a:rPr lang="en-US" dirty="0" smtClean="0"/>
                <a:t> </a:t>
              </a:r>
              <a:r>
                <a:rPr lang="en-US" dirty="0" err="1" smtClean="0"/>
                <a:t>Monache</a:t>
              </a:r>
              <a:endParaRPr lang="en-US" dirty="0" smtClean="0"/>
            </a:p>
            <a:p>
              <a:pPr algn="r"/>
              <a:r>
                <a:rPr lang="en-US" dirty="0" smtClean="0"/>
                <a:t>Project Scientist III, National Security Applications Program</a:t>
              </a:r>
            </a:p>
            <a:p>
              <a:pPr algn="r"/>
              <a:endParaRPr lang="en-US" dirty="0"/>
            </a:p>
          </p:txBody>
        </p:sp>
        <p:pic>
          <p:nvPicPr>
            <p:cNvPr id="8" name="Picture 7" descr="LucaDelleMonache_EWEA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3200" y="1243591"/>
              <a:ext cx="2590800" cy="31760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 got Involved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324600" y="914400"/>
            <a:ext cx="2819400" cy="5638800"/>
          </a:xfrm>
        </p:spPr>
        <p:txBody>
          <a:bodyPr/>
          <a:lstStyle/>
          <a:p>
            <a:r>
              <a:rPr lang="en-US" dirty="0" smtClean="0"/>
              <a:t>A: Working on Source Detection</a:t>
            </a:r>
          </a:p>
          <a:p>
            <a:endParaRPr lang="en-US" dirty="0" smtClean="0"/>
          </a:p>
          <a:p>
            <a:r>
              <a:rPr lang="en-US" dirty="0" smtClean="0"/>
              <a:t>B: I find out about </a:t>
            </a:r>
            <a:r>
              <a:rPr lang="en-US" dirty="0" err="1" smtClean="0"/>
              <a:t>AnEn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C: I decide to work on </a:t>
            </a:r>
            <a:r>
              <a:rPr lang="en-US" dirty="0" err="1" smtClean="0"/>
              <a:t>AnEn</a:t>
            </a:r>
            <a:endParaRPr lang="en-US" dirty="0"/>
          </a:p>
        </p:txBody>
      </p:sp>
      <p:pic>
        <p:nvPicPr>
          <p:cNvPr id="14" name="Picture 13" descr="NCAR-Ide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6056488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Project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257800" y="914400"/>
            <a:ext cx="3657600" cy="5638800"/>
          </a:xfrm>
        </p:spPr>
        <p:txBody>
          <a:bodyPr/>
          <a:lstStyle/>
          <a:p>
            <a:r>
              <a:rPr lang="en-US" dirty="0" smtClean="0"/>
              <a:t>Major Research Project at NCAR</a:t>
            </a:r>
          </a:p>
          <a:p>
            <a:endParaRPr lang="en-US" dirty="0" smtClean="0"/>
          </a:p>
          <a:p>
            <a:r>
              <a:rPr lang="en-US" dirty="0" err="1" smtClean="0"/>
              <a:t>DoE</a:t>
            </a:r>
            <a:r>
              <a:rPr lang="en-US" dirty="0" smtClean="0"/>
              <a:t> and Xcel</a:t>
            </a:r>
          </a:p>
          <a:p>
            <a:endParaRPr lang="en-US" dirty="0" smtClean="0"/>
          </a:p>
          <a:p>
            <a:r>
              <a:rPr lang="en-US" dirty="0" smtClean="0"/>
              <a:t>I implemented the </a:t>
            </a:r>
            <a:r>
              <a:rPr lang="en-US" dirty="0" err="1" smtClean="0"/>
              <a:t>AnEn</a:t>
            </a:r>
            <a:r>
              <a:rPr lang="en-US" dirty="0" smtClean="0"/>
              <a:t> C++ code for the project</a:t>
            </a:r>
            <a:endParaRPr lang="en-US" dirty="0"/>
          </a:p>
        </p:txBody>
      </p:sp>
      <p:pic>
        <p:nvPicPr>
          <p:cNvPr id="5" name="Picture 4" descr="NCAR-New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143000"/>
            <a:ext cx="4635500" cy="5562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AnEn</a:t>
            </a:r>
            <a:r>
              <a:rPr lang="en-US" dirty="0" smtClean="0"/>
              <a:t> at Work</a:t>
            </a:r>
            <a:endParaRPr lang="en-US" dirty="0"/>
          </a:p>
        </p:txBody>
      </p:sp>
      <p:pic>
        <p:nvPicPr>
          <p:cNvPr id="6" name="Picture 5" descr="Luc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4000"/>
            <a:ext cx="6901811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AnEn</a:t>
            </a:r>
            <a:r>
              <a:rPr lang="en-US" dirty="0" smtClean="0"/>
              <a:t>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Parameterized Metric</a:t>
            </a:r>
          </a:p>
          <a:p>
            <a:pPr lvl="1"/>
            <a:r>
              <a:rPr lang="en-US" dirty="0" smtClean="0"/>
              <a:t>Predictors Weights</a:t>
            </a:r>
          </a:p>
          <a:p>
            <a:pPr lvl="1"/>
            <a:r>
              <a:rPr lang="en-US" dirty="0" smtClean="0"/>
              <a:t>Number of ensemble members</a:t>
            </a:r>
          </a:p>
          <a:p>
            <a:r>
              <a:rPr lang="en-US" dirty="0" smtClean="0"/>
              <a:t>Spatial component</a:t>
            </a:r>
          </a:p>
          <a:p>
            <a:r>
              <a:rPr lang="en-US" dirty="0" smtClean="0"/>
              <a:t>Special cases</a:t>
            </a:r>
          </a:p>
          <a:p>
            <a:pPr lvl="1"/>
            <a:r>
              <a:rPr lang="en-US" dirty="0" smtClean="0"/>
              <a:t>Missing observation values</a:t>
            </a:r>
          </a:p>
          <a:p>
            <a:pPr lvl="1"/>
            <a:r>
              <a:rPr lang="en-US" dirty="0" smtClean="0"/>
              <a:t>Missing forecast values</a:t>
            </a:r>
          </a:p>
          <a:p>
            <a:pPr lvl="1"/>
            <a:r>
              <a:rPr lang="en-US" dirty="0" smtClean="0"/>
              <a:t>Variance not defined</a:t>
            </a:r>
          </a:p>
          <a:p>
            <a:pPr lvl="1"/>
            <a:r>
              <a:rPr lang="en-US" dirty="0" smtClean="0"/>
              <a:t>Conditional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 Weights</a:t>
            </a:r>
            <a:endParaRPr lang="en-US" dirty="0"/>
          </a:p>
        </p:txBody>
      </p:sp>
      <p:pic>
        <p:nvPicPr>
          <p:cNvPr id="4" name="Content Placeholder 3" descr="KV_258_0_1_358_457_1_357_21_.Rdata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7027" r="-27027"/>
              <a:stretch>
                <a:fillRect/>
              </a:stretch>
            </p:blipFill>
          </mc:Choice>
          <mc:Fallback>
            <p:blipFill>
              <a:blip r:embed="rId3"/>
              <a:srcRect l="-27027" r="-27027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S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PSU-Slide-Template.potx</Template>
  <TotalTime>1409</TotalTime>
  <Words>407</Words>
  <Application>Microsoft Macintosh PowerPoint</Application>
  <PresentationFormat>On-screen Show (4:3)</PresentationFormat>
  <Paragraphs>117</Paragraphs>
  <Slides>23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PSU</vt:lpstr>
      <vt:lpstr>Solar Project Code Testing</vt:lpstr>
      <vt:lpstr>Agenda</vt:lpstr>
      <vt:lpstr>How it All Started</vt:lpstr>
      <vt:lpstr>Analog Ensemble (AnEn)</vt:lpstr>
      <vt:lpstr>How I got Involved</vt:lpstr>
      <vt:lpstr>Solar Project</vt:lpstr>
      <vt:lpstr>AnEn at Work</vt:lpstr>
      <vt:lpstr>AnEn Internals</vt:lpstr>
      <vt:lpstr>Metric Weights</vt:lpstr>
      <vt:lpstr>Metric Weights</vt:lpstr>
      <vt:lpstr>Metric Weights</vt:lpstr>
      <vt:lpstr>Location</vt:lpstr>
      <vt:lpstr>Location</vt:lpstr>
      <vt:lpstr>What Language?</vt:lpstr>
      <vt:lpstr>AnEn Implementations</vt:lpstr>
      <vt:lpstr>How To Cope?</vt:lpstr>
      <vt:lpstr>Additional Challenges</vt:lpstr>
      <vt:lpstr>CRAPL</vt:lpstr>
      <vt:lpstr>Implementations</vt:lpstr>
      <vt:lpstr>Agile Development</vt:lpstr>
      <vt:lpstr>Different Languages</vt:lpstr>
      <vt:lpstr>Tools</vt:lpstr>
      <vt:lpstr>Lesson Learned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Project Code Testing</dc:title>
  <dc:creator>Guido Cervone</dc:creator>
  <cp:lastModifiedBy>Guido Cervone</cp:lastModifiedBy>
  <cp:revision>29</cp:revision>
  <dcterms:created xsi:type="dcterms:W3CDTF">2014-04-10T13:59:53Z</dcterms:created>
  <dcterms:modified xsi:type="dcterms:W3CDTF">2014-04-10T14:00:36Z</dcterms:modified>
</cp:coreProperties>
</file>